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4"/>
  </p:notesMasterIdLst>
  <p:sldIdLst>
    <p:sldId id="256" r:id="rId2"/>
    <p:sldId id="260" r:id="rId3"/>
    <p:sldId id="300" r:id="rId4"/>
    <p:sldId id="317" r:id="rId5"/>
    <p:sldId id="334" r:id="rId6"/>
    <p:sldId id="331" r:id="rId7"/>
    <p:sldId id="332" r:id="rId8"/>
    <p:sldId id="262" r:id="rId9"/>
    <p:sldId id="337" r:id="rId10"/>
    <p:sldId id="338" r:id="rId11"/>
    <p:sldId id="342" r:id="rId12"/>
    <p:sldId id="343" r:id="rId13"/>
    <p:sldId id="346" r:id="rId14"/>
    <p:sldId id="350" r:id="rId15"/>
    <p:sldId id="351" r:id="rId16"/>
    <p:sldId id="344" r:id="rId17"/>
    <p:sldId id="345" r:id="rId18"/>
    <p:sldId id="336" r:id="rId19"/>
    <p:sldId id="347" r:id="rId20"/>
    <p:sldId id="348" r:id="rId21"/>
    <p:sldId id="349" r:id="rId22"/>
    <p:sldId id="339" r:id="rId23"/>
    <p:sldId id="301" r:id="rId24"/>
    <p:sldId id="352" r:id="rId25"/>
    <p:sldId id="277" r:id="rId26"/>
    <p:sldId id="353" r:id="rId27"/>
    <p:sldId id="354" r:id="rId28"/>
    <p:sldId id="264" r:id="rId29"/>
    <p:sldId id="355" r:id="rId30"/>
    <p:sldId id="356" r:id="rId31"/>
    <p:sldId id="357" r:id="rId32"/>
    <p:sldId id="358" r:id="rId33"/>
    <p:sldId id="312" r:id="rId34"/>
    <p:sldId id="360" r:id="rId35"/>
    <p:sldId id="359" r:id="rId36"/>
    <p:sldId id="265" r:id="rId37"/>
    <p:sldId id="361" r:id="rId38"/>
    <p:sldId id="362" r:id="rId39"/>
    <p:sldId id="368" r:id="rId40"/>
    <p:sldId id="364" r:id="rId41"/>
    <p:sldId id="369" r:id="rId42"/>
    <p:sldId id="371" r:id="rId43"/>
    <p:sldId id="370" r:id="rId44"/>
    <p:sldId id="372" r:id="rId45"/>
    <p:sldId id="363" r:id="rId46"/>
    <p:sldId id="304" r:id="rId47"/>
    <p:sldId id="365" r:id="rId48"/>
    <p:sldId id="366" r:id="rId49"/>
    <p:sldId id="313" r:id="rId50"/>
    <p:sldId id="314" r:id="rId51"/>
    <p:sldId id="315" r:id="rId52"/>
    <p:sldId id="367" r:id="rId53"/>
    <p:sldId id="373" r:id="rId54"/>
    <p:sldId id="374" r:id="rId55"/>
    <p:sldId id="376" r:id="rId56"/>
    <p:sldId id="375" r:id="rId57"/>
    <p:sldId id="377" r:id="rId58"/>
    <p:sldId id="378" r:id="rId59"/>
    <p:sldId id="322" r:id="rId60"/>
    <p:sldId id="379" r:id="rId61"/>
    <p:sldId id="380" r:id="rId62"/>
    <p:sldId id="273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029" autoAdjust="0"/>
    <p:restoredTop sz="94660"/>
  </p:normalViewPr>
  <p:slideViewPr>
    <p:cSldViewPr snapToGrid="0">
      <p:cViewPr>
        <p:scale>
          <a:sx n="62" d="100"/>
          <a:sy n="62" d="100"/>
        </p:scale>
        <p:origin x="-610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6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12F7E-D8C3-D84A-A553-AD6DD8F787FB}" type="datetimeFigureOut">
              <a:rPr lang="en-US"/>
              <a:pPr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1CDA-F508-EA40-B979-4E1A52B759A5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573" y="483131"/>
            <a:ext cx="11719774" cy="2926080"/>
          </a:xfrm>
        </p:spPr>
        <p:txBody>
          <a:bodyPr>
            <a:normAutofit/>
          </a:bodyPr>
          <a:lstStyle/>
          <a:p>
            <a:pPr>
              <a:lnSpc>
                <a:spcPts val="7000"/>
              </a:lnSpc>
            </a:pPr>
            <a:r>
              <a:rPr lang="en-US" sz="440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 HỢP LÂM SÀNG </a:t>
            </a:r>
            <a:r>
              <a:rPr lang="en-US" sz="4400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400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BỆNH BẠCH CẦU CẤP DÒNG TỦY </a:t>
            </a:r>
            <a:r>
              <a:rPr lang="en-US" sz="4000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(ACUTE MYELOID LEUKEMIA: </a:t>
            </a:r>
            <a:r>
              <a:rPr lang="en-US" sz="4000" dirty="0" err="1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Aml</a:t>
            </a:r>
            <a:r>
              <a:rPr lang="en-US" sz="4000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4301067"/>
            <a:ext cx="8767860" cy="1471887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BS. TRẦN QUỐC TUẤN</a:t>
            </a:r>
          </a:p>
          <a:p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PGS. TS. BS. PHAN THỊ XINH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BỘ MÔN HUYẾT HỌC – ĐẠI HỌC Y DƯỢC HỒ CHÍ MINH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9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76250"/>
            <a:ext cx="11144250" cy="685800"/>
          </a:xfrm>
          <a:noFill/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ác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vi-VN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660" y="1385207"/>
            <a:ext cx="7600043" cy="496407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Chóng mặt khi thay đổi tư </a:t>
            </a:r>
            <a:r>
              <a:rPr lang="vi-VN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thế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xao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vi-V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Chảy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răng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Sốt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endParaRPr lang="en-US" sz="3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Vã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mồ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hôi</a:t>
            </a:r>
            <a:r>
              <a:rPr lang="vi-V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về đêm</a:t>
            </a:r>
            <a:endParaRPr lang="en-US" sz="3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Sụt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kg/3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Clr>
                <a:srgbClr val="FF0000"/>
              </a:buClr>
              <a:buNone/>
            </a:pPr>
            <a:endParaRPr lang="vi-VN" sz="3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3: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biểu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hiện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liên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quan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đến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hội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gì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3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2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76250"/>
            <a:ext cx="11144250" cy="685800"/>
          </a:xfrm>
          <a:noFill/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hội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nhân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209" y="1367622"/>
            <a:ext cx="8568732" cy="4982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vi-VN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 </a:t>
            </a:r>
            <a:r>
              <a:rPr lang="en-US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" indent="0" algn="just">
              <a:buClr>
                <a:srgbClr val="FF0000"/>
              </a:buClr>
              <a:buNone/>
            </a:pPr>
            <a:r>
              <a:rPr lang="vi-V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vi-V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Chóng 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 khi thay đổi tư thế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 algn="just">
              <a:buClr>
                <a:srgbClr val="FF0000"/>
              </a:buClr>
              <a:buNone/>
            </a:pPr>
            <a:r>
              <a:rPr lang="vi-V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" indent="0" algn="just">
              <a:buClr>
                <a:srgbClr val="FF0000"/>
              </a:buClr>
              <a:buNone/>
            </a:pP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endParaRPr lang="vi-V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vi-VN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 </a:t>
            </a:r>
            <a:r>
              <a:rPr lang="en-US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vi-V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Chảy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răng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Clr>
                <a:srgbClr val="FF0000"/>
              </a:buClr>
              <a:buNone/>
            </a:pPr>
            <a:endParaRPr lang="vi-VN" sz="3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1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76250"/>
            <a:ext cx="11144250" cy="685800"/>
          </a:xfrm>
          <a:noFill/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hội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209" y="1367622"/>
            <a:ext cx="9171312" cy="4982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vi-V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B)</a:t>
            </a:r>
            <a:r>
              <a:rPr lang="vi-VN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" indent="0" algn="just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vi-V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Sốt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Sốt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 algn="just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vi-V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Vã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mồ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hôi</a:t>
            </a:r>
            <a:r>
              <a:rPr lang="vi-V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về </a:t>
            </a:r>
            <a:r>
              <a:rPr lang="vi-V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đêm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mồ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hôi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đêm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 algn="just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vi-V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Sụt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kg/3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&gt;10%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vi-VN" sz="3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76250"/>
            <a:ext cx="11144250" cy="685800"/>
          </a:xfrm>
          <a:noFill/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nguyên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gây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ra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B: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209" y="1367622"/>
            <a:ext cx="9171312" cy="49829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vi-VN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</a:t>
            </a:r>
            <a:r>
              <a:rPr lang="en-US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endParaRPr lang="en-US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Nhiễm</a:t>
            </a:r>
            <a:r>
              <a:rPr lang="en-US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vi-VN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65410"/>
            <a:ext cx="11144250" cy="685800"/>
          </a:xfrm>
          <a:noFill/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Cơ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chế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B: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69" y="135924"/>
            <a:ext cx="12122743" cy="68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4: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Cần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hỏi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thêm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gì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về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tiền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căn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này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3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08823"/>
            <a:ext cx="11144250" cy="685800"/>
          </a:xfrm>
          <a:noFill/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Hỏi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thêm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về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tiền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căn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14" y="1068948"/>
            <a:ext cx="10499272" cy="5447763"/>
          </a:xfrm>
        </p:spPr>
        <p:txBody>
          <a:bodyPr>
            <a:normAutofit fontScale="70000" lnSpcReduction="20000"/>
          </a:bodyPr>
          <a:lstStyle/>
          <a:p>
            <a:pPr marL="514350" indent="-514350" algn="just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Hỏi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về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đặc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điểm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sốt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hô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hấp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đi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kèm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14350" indent="-514350" algn="just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Hỏi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về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xuất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huyết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niêm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Hỏi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về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hạch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to,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lách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to,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gan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to.</a:t>
            </a:r>
          </a:p>
          <a:p>
            <a:pPr marL="514350" indent="-514350" algn="just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Hỏi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tiền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căn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bản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thân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gia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đình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</a:p>
          <a:p>
            <a:pPr marL="514350" indent="-514350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US" sz="32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Bản</a:t>
            </a:r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thân</a:t>
            </a:r>
            <a:r>
              <a:rPr lang="en-US" sz="3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 algn="just">
              <a:buClr>
                <a:srgbClr val="FF0000"/>
              </a:buClr>
              <a:buNone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-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Chế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độ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ăn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uống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dinh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dưỡng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lý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dạ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dày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ruột</a:t>
            </a:r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Clr>
                <a:srgbClr val="FF0000"/>
              </a:buClr>
              <a:buNone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-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Vấn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đề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chăm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sóc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răng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miệng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tiền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căn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chảy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máu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chân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răng</a:t>
            </a:r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Clr>
                <a:srgbClr val="FF0000"/>
              </a:buClr>
              <a:buNone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-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Tiền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căn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dịch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tễ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học</a:t>
            </a:r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Clr>
                <a:srgbClr val="FF0000"/>
              </a:buClr>
              <a:buNone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-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Tiền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căn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tiếp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xúc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hóa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chất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dùng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thuốc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…(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thuốc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trừ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sâu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514350" indent="-514350" algn="just">
              <a:buClr>
                <a:srgbClr val="FF0000"/>
              </a:buClr>
              <a:buNone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-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Tiền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căn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sốt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rét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truyền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máu</a:t>
            </a:r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Clr>
                <a:srgbClr val="FF0000"/>
              </a:buClr>
              <a:buNone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-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Tiền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căn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mắc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lí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huyết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học</a:t>
            </a:r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32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Gia</a:t>
            </a:r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đình</a:t>
            </a:r>
            <a:r>
              <a:rPr lang="en-US" sz="3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 algn="just">
              <a:buClr>
                <a:srgbClr val="FF0000"/>
              </a:buClr>
              <a:buNone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-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Tiền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căn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gia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đình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mắc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lí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huyết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học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truyền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mắc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phải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>
              <a:buClr>
                <a:srgbClr val="FF0000"/>
              </a:buClr>
              <a:buFont typeface="+mj-lt"/>
              <a:buAutoNum type="arabicPeriod"/>
            </a:pPr>
            <a:endParaRPr lang="vi-VN" sz="3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(3)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892397"/>
            <a:ext cx="11534640" cy="622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KHÁM LÂM SÀNG:</a:t>
            </a:r>
            <a:endParaRPr lang="en-US" sz="2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3200"/>
              </a:lnSpc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tỉnh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3200"/>
              </a:lnSpc>
              <a:buFontTx/>
              <a:buChar char="-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86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l/p;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HA: 120/80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mmHg;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Nhịp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22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l/p;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37ºC</a:t>
            </a:r>
          </a:p>
          <a:p>
            <a:pPr>
              <a:lnSpc>
                <a:spcPts val="3200"/>
              </a:lnSpc>
              <a:buFontTx/>
              <a:buChar char="-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ân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60 kg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1,66 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BMI: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21,8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200"/>
              </a:lnSpc>
              <a:buFontTx/>
              <a:buChar char="-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xao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mắt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lưỡi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miệng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nhạt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lòng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móng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nhạt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>
              <a:lnSpc>
                <a:spcPts val="32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móng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sọc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ts val="3200"/>
              </a:lnSpc>
              <a:buFontTx/>
              <a:buChar char="-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giới 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hạn không rõ, kích thước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# 1,5 X 2 </a:t>
            </a:r>
            <a:r>
              <a:rPr lang="vi-V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, màu đỏ bầm.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3200"/>
              </a:lnSpc>
              <a:buFontTx/>
              <a:buChar char="-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mắt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ts val="3200"/>
              </a:lnSpc>
              <a:buFontTx/>
              <a:buChar char="-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Hạch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sờ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chạm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3200"/>
              </a:lnSpc>
              <a:buFontTx/>
              <a:buChar char="-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to 4 cm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hạ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sườn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15 cm,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bờ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</a:p>
          <a:p>
            <a:pPr>
              <a:lnSpc>
                <a:spcPts val="32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sườn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V,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rung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kẽ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sườn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3200"/>
              </a:lnSpc>
              <a:buFontTx/>
              <a:buChar char="-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Lách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II.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200"/>
              </a:lnSpc>
              <a:buFontTx/>
              <a:buChar char="-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sz="22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09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65298" y="4891828"/>
            <a:ext cx="37992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Kết </a:t>
            </a:r>
            <a:r>
              <a:rPr lang="vi-VN" sz="2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mạc mi dưới </a:t>
            </a:r>
            <a:r>
              <a:rPr lang="vi-VN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nhạt</a:t>
            </a:r>
            <a:endParaRPr lang="vi-VN" sz="2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74992" y="4938367"/>
            <a:ext cx="43556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Lòng bàn </a:t>
            </a:r>
            <a:r>
              <a:rPr lang="vi-VN" sz="2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tay bên trái </a:t>
            </a:r>
            <a:r>
              <a:rPr lang="vi-VN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nhạt</a:t>
            </a:r>
            <a:endParaRPr lang="vi-VN" sz="2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2" y="1429480"/>
            <a:ext cx="4470028" cy="3098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1405752"/>
            <a:ext cx="4765182" cy="31221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529" y="406127"/>
            <a:ext cx="6809878" cy="699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KHÁM LÂM SÀNG: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350593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131911"/>
            <a:ext cx="115346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5943600" algn="r"/>
              </a:tabLst>
            </a:pP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học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xong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sinh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2800" i="1" dirty="0">
              <a:solidFill>
                <a:srgbClr val="00B05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vi-V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Giải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thích các biểu hiện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của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BCCDT</a:t>
            </a:r>
            <a:r>
              <a:rPr lang="vi-V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Phân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tích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BCCDT</a:t>
            </a:r>
            <a:r>
              <a:rPr lang="vi-V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Trình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bày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giải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thích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được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tiêu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chuẩn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chẩn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đoán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xác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nhóm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tiên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Trình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BCCDT.</a:t>
            </a:r>
            <a:endParaRPr lang="en-US" sz="2800" b="1" kern="0" dirty="0">
              <a:effectLst/>
              <a:latin typeface="Arial" pitchFamily="34" charset="0"/>
              <a:ea typeface="Times New Roman" panose="020206030504050203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4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9201" y="5280011"/>
            <a:ext cx="34676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Chảy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máu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chân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răng</a:t>
            </a:r>
            <a:endParaRPr lang="vi-VN" sz="2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43997" y="5263666"/>
            <a:ext cx="196560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Vết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bầm</a:t>
            </a:r>
            <a:r>
              <a:rPr lang="en-US" sz="2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da</a:t>
            </a:r>
            <a:endParaRPr lang="vi-VN" sz="2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529" y="406127"/>
            <a:ext cx="6902852" cy="699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KHÁM LÂM SÀNG: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43" y="1369857"/>
            <a:ext cx="4072127" cy="382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40" y="1369856"/>
            <a:ext cx="4537773" cy="382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56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4392" y="5105401"/>
            <a:ext cx="29274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Gan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to (</a:t>
            </a:r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bên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phải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vi-VN" sz="2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529" y="406127"/>
            <a:ext cx="5642891" cy="699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KHÁM LÂM SÀNG: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lách</a:t>
            </a:r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to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53" y="1852815"/>
            <a:ext cx="5345621" cy="295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45" y="1782475"/>
            <a:ext cx="5340950" cy="308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548822" y="5134706"/>
            <a:ext cx="30572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Lách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to (</a:t>
            </a:r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bên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phải</a:t>
            </a:r>
            <a:r>
              <a:rPr lang="en-US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vi-VN" sz="2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56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5: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vấn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đề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cần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lưu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ý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3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24" y="243840"/>
            <a:ext cx="11060289" cy="1022252"/>
          </a:xfr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vấn</a:t>
            </a:r>
            <a:r>
              <a:rPr lang="en-US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đề</a:t>
            </a:r>
            <a:r>
              <a:rPr lang="en-US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cần</a:t>
            </a:r>
            <a:r>
              <a:rPr lang="en-US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lưu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ý </a:t>
            </a:r>
            <a:r>
              <a:rPr lang="en-US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trên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bệnh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nhân</a:t>
            </a:r>
            <a:r>
              <a:rPr lang="en-US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59" y="1275438"/>
            <a:ext cx="11336628" cy="5394960"/>
          </a:xfrm>
        </p:spPr>
        <p:txBody>
          <a:bodyPr>
            <a:normAutofit/>
          </a:bodyPr>
          <a:lstStyle/>
          <a:p>
            <a:pPr marL="502920" indent="-457200">
              <a:lnSpc>
                <a:spcPct val="10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THIẾU MÁU</a:t>
            </a:r>
          </a:p>
          <a:p>
            <a:pPr marL="890588" lvl="1" indent="-347663">
              <a:lnSpc>
                <a:spcPct val="100000"/>
              </a:lnSpc>
              <a:buClr>
                <a:srgbClr val="0070C0"/>
              </a:buClr>
              <a:buFont typeface="Wingdings" charset="2"/>
              <a:buChar char="ü"/>
            </a:pP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Mệt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mỏi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chóng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mặt</a:t>
            </a:r>
            <a:endParaRPr lang="en-US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890588" lvl="1" indent="-347663">
              <a:lnSpc>
                <a:spcPct val="100000"/>
              </a:lnSpc>
              <a:buClr>
                <a:srgbClr val="0070C0"/>
              </a:buClr>
              <a:buFont typeface="Wingdings" charset="2"/>
              <a:buChar char="ü"/>
            </a:pP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Khó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thở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khi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làm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việc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nặng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890588" lvl="1" indent="-347663">
              <a:lnSpc>
                <a:spcPct val="100000"/>
              </a:lnSpc>
              <a:buClr>
                <a:srgbClr val="0070C0"/>
              </a:buClr>
              <a:buFont typeface="Wingdings" charset="2"/>
              <a:buChar char="ü"/>
            </a:pP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Khám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lâm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sàng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: Da </a:t>
            </a:r>
            <a:r>
              <a:rPr lang="en-US" dirty="0" err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xanh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niêm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nhạt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lòng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bàn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tay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trắng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bệch</a:t>
            </a:r>
            <a:endParaRPr lang="en-US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502920" indent="-457200">
              <a:lnSpc>
                <a:spcPct val="10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XUẤT HUYẾT</a:t>
            </a:r>
          </a:p>
          <a:p>
            <a:pPr lvl="2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Chảy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răng</a:t>
            </a:r>
            <a:endParaRPr lang="en-US" sz="20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Vài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vết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bầm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</a:t>
            </a:r>
            <a:endParaRPr lang="en-US" sz="200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502920" indent="-457200">
              <a:lnSpc>
                <a:spcPct val="10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GAN, LÁCH 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</a:t>
            </a:r>
          </a:p>
          <a:p>
            <a:pPr marL="890588" lvl="1" indent="-347663">
              <a:lnSpc>
                <a:spcPct val="100000"/>
              </a:lnSpc>
              <a:buClr>
                <a:srgbClr val="0070C0"/>
              </a:buClr>
              <a:buFont typeface="Wingdings" charset="2"/>
              <a:buChar char="ü"/>
            </a:pPr>
            <a:r>
              <a:rPr lang="en-US" dirty="0" err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Gan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to 4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cm </a:t>
            </a:r>
            <a:r>
              <a:rPr lang="en-US" dirty="0" err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dưới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HSP</a:t>
            </a:r>
          </a:p>
          <a:p>
            <a:pPr marL="890588" lvl="1" indent="-347663">
              <a:lnSpc>
                <a:spcPct val="100000"/>
              </a:lnSpc>
              <a:buClr>
                <a:srgbClr val="0070C0"/>
              </a:buClr>
              <a:buFont typeface="Wingdings" charset="2"/>
              <a:buChar char="ü"/>
            </a:pPr>
            <a:r>
              <a:rPr lang="en-US" dirty="0" err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Lách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en-US" dirty="0" err="1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II</a:t>
            </a:r>
            <a:endParaRPr lang="en-US" sz="240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502920" indent="-457200">
              <a:lnSpc>
                <a:spcPct val="10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HỘI CHỨNG TĂNG CHUYỂN HÓA (TRIỆU CHỨNG B)</a:t>
            </a:r>
            <a:endParaRPr lang="en-US" sz="2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890588" lvl="1" indent="-347663">
              <a:lnSpc>
                <a:spcPct val="100000"/>
              </a:lnSpc>
              <a:buClr>
                <a:srgbClr val="0070C0"/>
              </a:buClr>
              <a:buFont typeface="Wingdings" charset="2"/>
              <a:buChar char="ü"/>
            </a:pP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Sốt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nhẹ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vã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mồ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hôi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sụt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cân</a:t>
            </a:r>
            <a:endParaRPr lang="en-US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890588" lvl="1" indent="-347663">
              <a:lnSpc>
                <a:spcPct val="100000"/>
              </a:lnSpc>
              <a:buClr>
                <a:srgbClr val="0070C0"/>
              </a:buClr>
              <a:buFont typeface="Wingdings" charset="2"/>
              <a:buChar char="ü"/>
            </a:pPr>
            <a:endParaRPr lang="en-US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6: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chẩn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đoán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có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thể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nghĩ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đến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giải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thích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lý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do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tại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sao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3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96763" y="2900315"/>
            <a:ext cx="5557234" cy="323852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Ung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thư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căn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tủy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tủy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xương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Loạn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sinh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tủy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Bạch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cầu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mạn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dòng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tủy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Bạch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cầu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mạn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dòng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lympho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Phản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ứng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giả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leukemia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nhiễm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trùng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581" y="1070186"/>
            <a:ext cx="57967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000" dirty="0" err="1">
                <a:latin typeface="Arial" pitchFamily="34" charset="0"/>
                <a:cs typeface="Arial" pitchFamily="34" charset="0"/>
              </a:rPr>
              <a:t>Bạch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>
                <a:latin typeface="Arial" pitchFamily="34" charset="0"/>
                <a:cs typeface="Arial" pitchFamily="34" charset="0"/>
              </a:rPr>
              <a:t>cầu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>
                <a:latin typeface="Arial" pitchFamily="34" charset="0"/>
                <a:cs typeface="Arial" pitchFamily="34" charset="0"/>
              </a:rPr>
              <a:t>cấp</a:t>
            </a:r>
            <a:r>
              <a:rPr lang="en-US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3312" y="1879407"/>
            <a:ext cx="38555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7: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Liệt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kê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xét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nghiệm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giúp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xác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định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chẩn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đoán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3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69051" y="1427011"/>
            <a:ext cx="5479894" cy="375459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Clr>
                <a:srgbClr val="0000FF"/>
              </a:buClr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Tổng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tích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tế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bào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máu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0000FF"/>
              </a:buClr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Hồng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cầu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lưới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0000FF"/>
              </a:buClr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Phết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máu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ngoại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biên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0000FF"/>
              </a:buClr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Tủy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đồ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hoặc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sinh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tủy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0000FF"/>
              </a:buClr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0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(4)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656" y="734285"/>
            <a:ext cx="487825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00465"/>
              </p:ext>
            </p:extLst>
          </p:nvPr>
        </p:nvGraphicFramePr>
        <p:xfrm>
          <a:off x="418418" y="1385024"/>
          <a:ext cx="5574943" cy="506093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51282"/>
                <a:gridCol w="1532365"/>
                <a:gridCol w="1558119"/>
                <a:gridCol w="1133177"/>
              </a:tblGrid>
              <a:tr h="6463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trị bình thường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vị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2940">
                <a:tc gridSpan="4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tích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tế</a:t>
                      </a: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bào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máu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RBC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2,25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4,2 – 5,4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HGB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6,7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12 - 16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g/dl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HCT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18,6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37 - 52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MCV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83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80 - 99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MCH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27 - 31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pg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MCHC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32 - 36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PLT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150 - 400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HCL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0,8</a:t>
                      </a:r>
                      <a:endParaRPr lang="vi-VN" sz="2000" b="1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6858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0,5 – 2 </a:t>
                      </a:r>
                    </a:p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vi-VN" sz="1800" b="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– 75 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%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G/L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188656"/>
              </p:ext>
            </p:extLst>
          </p:nvPr>
        </p:nvGraphicFramePr>
        <p:xfrm>
          <a:off x="6152747" y="355673"/>
          <a:ext cx="5575748" cy="61441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01353"/>
                <a:gridCol w="1182710"/>
                <a:gridCol w="1558344"/>
                <a:gridCol w="1133341"/>
              </a:tblGrid>
              <a:tr h="79495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thường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vị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WBC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 – 10,0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%NEUT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40 - 74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%LYMPH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48,1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19 - 48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%MONO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5,6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3,4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%ESO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%BASO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1,5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%LUC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26,7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 – 0,4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#NEUT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6,9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#LYMPH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18,5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 – 4,0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#MONO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2,15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#ESO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0,5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#BASO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0,1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#LUC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10,25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 – 0,04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31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8: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vi-VN" sz="3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 tích kết quả 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vi-VN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ổng </a:t>
            </a:r>
            <a:r>
              <a:rPr lang="vi-VN" sz="3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 tích tế bào máu và cho biết chẩn đoán phù hợp nhất với người bệnh này là gì</a:t>
            </a:r>
            <a:r>
              <a:rPr lang="vi-VN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vi-VN" sz="3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DẪN CHUẨN BỊ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811367"/>
            <a:ext cx="1153464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27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BCCDT:</a:t>
            </a:r>
            <a:endParaRPr lang="en-US" sz="270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Bài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giảng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Sự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thành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lập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cầu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Bài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giảng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Chức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cầu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Bài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giảng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Tổng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quan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cầu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(2016), "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trẻ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tr. 262-284.</a:t>
            </a:r>
          </a:p>
          <a:p>
            <a:pPr marL="342900" lvl="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Mẫn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(2015), "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tr. 212-220.</a:t>
            </a:r>
          </a:p>
          <a:p>
            <a:pPr marL="342900" lvl="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(2017), “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hyết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tr. 32-61.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6336" y="329830"/>
            <a:ext cx="487825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07688"/>
              </p:ext>
            </p:extLst>
          </p:nvPr>
        </p:nvGraphicFramePr>
        <p:xfrm>
          <a:off x="418418" y="1385024"/>
          <a:ext cx="5574943" cy="506093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51282"/>
                <a:gridCol w="1532365"/>
                <a:gridCol w="1558119"/>
                <a:gridCol w="1133177"/>
              </a:tblGrid>
              <a:tr h="6463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trị bình thường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vị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2940">
                <a:tc gridSpan="4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tích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tế</a:t>
                      </a: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bào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máu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RBC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2,25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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4,2 – 5,4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HGB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6,7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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12 - 16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g/dl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HCT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18,6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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37 - 52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MCV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83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80 - 99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MCH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27 - 31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pg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MCHC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32 - 36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PLT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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150 - 400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4783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HCL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0,8 </a:t>
                      </a:r>
                      <a:r>
                        <a:rPr lang="en-US" sz="20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</a:t>
                      </a:r>
                      <a:endParaRPr lang="vi-VN" sz="2000" b="1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6858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 </a:t>
                      </a:r>
                      <a:r>
                        <a:rPr lang="en-US" sz="20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</a:t>
                      </a:r>
                      <a:endParaRPr lang="en-US" sz="2000" b="1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0,5 – 2 </a:t>
                      </a:r>
                    </a:p>
                    <a:p>
                      <a:pPr marL="0" marR="0" indent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vi-VN" sz="1800" b="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– 75 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%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G/L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153530"/>
              </p:ext>
            </p:extLst>
          </p:nvPr>
        </p:nvGraphicFramePr>
        <p:xfrm>
          <a:off x="6152747" y="355673"/>
          <a:ext cx="5575748" cy="61441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01353"/>
                <a:gridCol w="1182710"/>
                <a:gridCol w="1558344"/>
                <a:gridCol w="1133341"/>
              </a:tblGrid>
              <a:tr h="79495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thường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vị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WBC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38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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 – 10,0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%NEUT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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40 - 74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%LYMPH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48,1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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19 - 48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%MONO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5,6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3,4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%ESO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%BASO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1,5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%LUC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26,7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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 – 0,4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#NEUT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7020" algn="l"/>
                        </a:tabLst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6,9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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#LYMPH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18,5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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 – 4,0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#MONO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2,15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#ESO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0,5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#BASO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0,1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4161">
                <a:tc>
                  <a:txBody>
                    <a:bodyPr/>
                    <a:lstStyle/>
                    <a:p>
                      <a:pPr marL="0" marR="0" indent="360045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#LUC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7020" algn="l"/>
                        </a:tabLs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10,25 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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 – 0,04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r>
                        <a:rPr lang="en-US" sz="1800" b="0" baseline="30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61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KQ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656" y="1260880"/>
            <a:ext cx="10744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Dòng </a:t>
            </a:r>
            <a:r>
              <a:rPr lang="vi-VN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hồng cầu: </a:t>
            </a:r>
          </a:p>
          <a:p>
            <a:pPr algn="just">
              <a:buFontTx/>
              <a:buChar char="-"/>
            </a:pPr>
            <a:r>
              <a:rPr lang="vi-VN" sz="2200" dirty="0">
                <a:latin typeface="Arial" pitchFamily="34" charset="0"/>
                <a:cs typeface="Arial" pitchFamily="34" charset="0"/>
              </a:rPr>
              <a:t>Giảm số lượng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HC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giảm dung tích hồng cầu, giảm lượng huyết sắc tố, hồng cầu lưới.</a:t>
            </a:r>
          </a:p>
          <a:p>
            <a:pPr algn="just">
              <a:buFontTx/>
              <a:buChar char="-"/>
            </a:pPr>
            <a:r>
              <a:rPr lang="vi-VN" sz="2200" dirty="0">
                <a:latin typeface="Arial" pitchFamily="34" charset="0"/>
                <a:cs typeface="Arial" pitchFamily="34" charset="0"/>
              </a:rPr>
              <a:t>Các chỉ số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MCV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MCH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MCHC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bình thường</a:t>
            </a:r>
          </a:p>
          <a:p>
            <a:pPr algn="just">
              <a:buFontTx/>
              <a:buChar char="-"/>
            </a:pPr>
            <a:r>
              <a:rPr lang="vi-VN" sz="2200" dirty="0">
                <a:latin typeface="Arial" pitchFamily="34" charset="0"/>
                <a:cs typeface="Arial" pitchFamily="34" charset="0"/>
              </a:rPr>
              <a:t>Mức độ: nặng (Qui luật số 2)</a:t>
            </a:r>
          </a:p>
          <a:p>
            <a:pPr algn="just">
              <a:buFontTx/>
              <a:buChar char="-"/>
            </a:pPr>
            <a:r>
              <a:rPr lang="vi-VN" sz="2200" dirty="0">
                <a:latin typeface="Arial" pitchFamily="34" charset="0"/>
                <a:cs typeface="Arial" pitchFamily="34" charset="0"/>
              </a:rPr>
              <a:t>Chỉ số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HC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lưới hiệu chỉnh: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0.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38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(&lt; 2)</a:t>
            </a:r>
          </a:p>
          <a:p>
            <a:pPr algn="just"/>
            <a:r>
              <a:rPr lang="vi-VN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Dòng bạch cầu: </a:t>
            </a:r>
          </a:p>
          <a:p>
            <a:pPr algn="just">
              <a:buFontTx/>
              <a:buChar char="-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Số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lượng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BC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 tổng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, lymphocyte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điển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non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(LUC)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cao</a:t>
            </a:r>
            <a:endParaRPr lang="vi-VN" sz="2200" dirty="0">
              <a:latin typeface="Arial" pitchFamily="34" charset="0"/>
              <a:cs typeface="Arial" pitchFamily="34" charset="0"/>
            </a:endParaRPr>
          </a:p>
          <a:p>
            <a:pPr algn="just">
              <a:buFontTx/>
              <a:buChar char="-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Tỉ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lệ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ạch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cầu đa nhân trung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nhưng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thì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bình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thường</a:t>
            </a:r>
            <a:endParaRPr lang="vi-VN" sz="22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vi-VN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Tiểu </a:t>
            </a:r>
            <a:r>
              <a:rPr lang="vi-VN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cầu: </a:t>
            </a:r>
            <a:r>
              <a:rPr lang="vi-VN" sz="24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Số lượng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giảm</a:t>
            </a:r>
            <a:endParaRPr lang="vi-VN" sz="22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KẾT LUẬN</a:t>
            </a:r>
            <a:r>
              <a:rPr lang="vi-VN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vi-VN" sz="2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thiếu máu mức độ nặng, đẳng sắc đẳng bào, tủy xương không tăng sinh đáp ứng với tình trạng thiếu máu;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giảm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tiểu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cầu;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bạch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ưu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thế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lymphocyte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tế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bào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lớn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nhuộm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màu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nghĩ </a:t>
            </a:r>
            <a:r>
              <a:rPr lang="vi-VN" sz="2200" dirty="0">
                <a:latin typeface="Arial" pitchFamily="34" charset="0"/>
                <a:cs typeface="Arial" pitchFamily="34" charset="0"/>
              </a:rPr>
              <a:t>nhiều đến </a:t>
            </a:r>
            <a:r>
              <a:rPr lang="vi-VN" sz="2200" dirty="0" smtClean="0">
                <a:latin typeface="Arial" pitchFamily="34" charset="0"/>
                <a:cs typeface="Arial" pitchFamily="34" charset="0"/>
              </a:rPr>
              <a:t>bệnh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ác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tủy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xương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.</a:t>
            </a:r>
            <a:endParaRPr lang="vi-VN" sz="2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(5)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0308" y="234733"/>
            <a:ext cx="381867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05581"/>
              </p:ext>
            </p:extLst>
          </p:nvPr>
        </p:nvGraphicFramePr>
        <p:xfrm>
          <a:off x="762040" y="1082579"/>
          <a:ext cx="9859067" cy="4554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86112">
                  <a:extLst>
                    <a:ext uri="{9D8B030D-6E8A-4147-A177-3AD203B41FA5}">
                      <a16:colId xmlns="" xmlns:a16="http://schemas.microsoft.com/office/drawing/2014/main" val="2304212886"/>
                    </a:ext>
                  </a:extLst>
                </a:gridCol>
                <a:gridCol w="3072955">
                  <a:extLst>
                    <a:ext uri="{9D8B030D-6E8A-4147-A177-3AD203B41FA5}">
                      <a16:colId xmlns="" xmlns:a16="http://schemas.microsoft.com/office/drawing/2014/main" val="1330445042"/>
                    </a:ext>
                  </a:extLst>
                </a:gridCol>
              </a:tblGrid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vi-VN" sz="22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phần bạch cầu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Tỉ lệ</a:t>
                      </a:r>
                      <a:r>
                        <a:rPr lang="en-US" sz="2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(%)</a:t>
                      </a:r>
                      <a:endParaRPr lang="vi-VN" sz="2200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53060720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Bạch cầu hạt đa nhân trung </a:t>
                      </a: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b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r>
                        <a:rPr lang="vi-VN" sz="2200" b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endParaRPr lang="en-US" sz="2200" b="0" dirty="0" smtClean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14076133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vi-VN" sz="2200" b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2200" b="0" dirty="0" smtClean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6400460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980518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98990851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Blast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baseline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 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1392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2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1554"/>
            <a:ext cx="9875520" cy="135636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KẾT QUẢ PHẾT MÁU NGOẠI BIÊN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9909" y="5781301"/>
            <a:ext cx="11063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Hiện</a:t>
            </a:r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diện</a:t>
            </a:r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tế</a:t>
            </a:r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bào</a:t>
            </a:r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non </a:t>
            </a:r>
            <a:r>
              <a:rPr lang="en-US" sz="2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máu</a:t>
            </a:r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ngoại</a:t>
            </a:r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biên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855" y="1634837"/>
            <a:ext cx="5541818" cy="3685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43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9: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vi-VN" sz="3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 tích kết quả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phết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máu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ngoại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biên</a:t>
            </a:r>
            <a:r>
              <a:rPr lang="vi-VN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3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 cho biết chẩn đoán phù hợp nhất với người bệnh này là gì</a:t>
            </a:r>
            <a:r>
              <a:rPr lang="vi-VN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vi-VN" sz="3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(5)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0308" y="234733"/>
            <a:ext cx="381867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62040" y="1082579"/>
          <a:ext cx="9859067" cy="4554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86112">
                  <a:extLst>
                    <a:ext uri="{9D8B030D-6E8A-4147-A177-3AD203B41FA5}">
                      <a16:colId xmlns="" xmlns:a16="http://schemas.microsoft.com/office/drawing/2014/main" val="2304212886"/>
                    </a:ext>
                  </a:extLst>
                </a:gridCol>
                <a:gridCol w="3072955">
                  <a:extLst>
                    <a:ext uri="{9D8B030D-6E8A-4147-A177-3AD203B41FA5}">
                      <a16:colId xmlns="" xmlns:a16="http://schemas.microsoft.com/office/drawing/2014/main" val="1330445042"/>
                    </a:ext>
                  </a:extLst>
                </a:gridCol>
              </a:tblGrid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vi-VN" sz="22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phần bạch cầu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Tỉ lệ</a:t>
                      </a:r>
                      <a:r>
                        <a:rPr lang="en-US" sz="2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(%)</a:t>
                      </a:r>
                      <a:endParaRPr lang="vi-VN" sz="2200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53060720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Bạch cầu hạt đa nhân trung </a:t>
                      </a: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b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r>
                        <a:rPr lang="vi-VN" sz="2200" b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endParaRPr lang="en-US" sz="2200" b="0" dirty="0" smtClean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14076133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vi-VN" sz="2200" b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2200" b="0" dirty="0" smtClean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6400460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980518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98990851"/>
                  </a:ext>
                </a:extLst>
              </a:tr>
              <a:tr h="7591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Blast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baseline="0" dirty="0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 </a:t>
                      </a:r>
                      <a:endParaRPr lang="vi-VN" sz="2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139209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199" y="5655111"/>
            <a:ext cx="11263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r>
              <a:rPr lang="vi-VN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 </a:t>
            </a:r>
            <a:r>
              <a:rPr lang="vi-VN" sz="2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 đến </a:t>
            </a:r>
            <a:r>
              <a:rPr lang="vi-VN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vi-VN" sz="28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8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(6)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656" y="857380"/>
            <a:ext cx="699422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tế</a:t>
            </a:r>
            <a:r>
              <a:rPr lang="en-US" sz="28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bào</a:t>
            </a:r>
            <a:r>
              <a:rPr lang="en-US" sz="28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học</a:t>
            </a:r>
            <a:r>
              <a:rPr lang="en-US" sz="28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dịch</a:t>
            </a:r>
            <a:r>
              <a:rPr lang="en-US" sz="28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hút</a:t>
            </a:r>
            <a:r>
              <a:rPr lang="en-US" sz="28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tủy</a:t>
            </a:r>
            <a:r>
              <a:rPr lang="en-US" sz="28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xương</a:t>
            </a:r>
            <a:r>
              <a:rPr lang="en-US" sz="28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: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7309" y="1682591"/>
            <a:ext cx="635923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tiểu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chiếm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80%,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16-22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micrometres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mịn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tiểu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N/C = 80%;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kiềm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Auer,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myeloblast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Nhuộm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Peroxidase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POX)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Sudan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black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 descr="AML with maturation (M2 AML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78" y="1682592"/>
            <a:ext cx="4540418" cy="3983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22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10: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vi-VN" sz="3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 tích kết quả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tủy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đồ</a:t>
            </a:r>
            <a:r>
              <a:rPr lang="vi-VN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Chẩn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đoán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phù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hợp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nhất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này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vi-VN" sz="3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99775" y="997513"/>
            <a:ext cx="9095934" cy="41979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giàu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quần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(80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%):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16-22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micrometres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mịn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tiểu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hạch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kiềm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Auer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Nhuộm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Peroxidase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Sudan black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25028" y="5439752"/>
            <a:ext cx="72702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0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3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3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3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3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3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type M2</a:t>
            </a:r>
            <a:endParaRPr lang="en-US" sz="3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BCCDT: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330036"/>
            <a:ext cx="7772400" cy="4536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 Who 2016,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bạch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dòng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tủy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bạch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non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dòng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tủy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tủy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xương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≥ 20%; </a:t>
            </a:r>
            <a:endParaRPr lang="en-US" sz="28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t(15;17), t(8;21),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(16)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t(16;16)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bạch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non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dòng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tủy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tủy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xương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&lt; 20%.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DẪN CHUẨN BỊ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888641"/>
            <a:ext cx="11534640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phải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trước buổi học ca lâm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BCCDT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XHGTC,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ủy, BCMDT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Guido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Marcucci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(2015), "Acute myeloid leukemia", Harrison’s principle medicine, McGraw-Hill Education, Ninth Edition, p. 678-687.</a:t>
            </a:r>
          </a:p>
          <a:p>
            <a:pPr marL="342900" lvl="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Jane L.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Liesveld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(2016), "Acute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myelogenous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leukemia", Williams Hematology, McGraw-Hill Education, Ninth Edition, p. 1373-1436.</a:t>
            </a:r>
          </a:p>
          <a:p>
            <a:pPr marL="342900" lvl="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Hartmut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Döhner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(2017), Diagnosis and management of AML in adults: 2017 ELN recommendations from international expert panel, Blood, volume 129, p. 424-447.</a:t>
            </a:r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Kevin P. (2007), AML1/ETO, a promiscuous fusion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oncoprotein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Blood, volume 109, p. 4109-4110.</a:t>
            </a:r>
          </a:p>
        </p:txBody>
      </p:sp>
    </p:spTree>
    <p:extLst>
      <p:ext uri="{BB962C8B-B14F-4D97-AF65-F5344CB8AC3E}">
        <p14:creationId xmlns:p14="http://schemas.microsoft.com/office/powerpoint/2010/main" val="3516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153216"/>
              </p:ext>
            </p:extLst>
          </p:nvPr>
        </p:nvGraphicFramePr>
        <p:xfrm>
          <a:off x="221673" y="76202"/>
          <a:ext cx="11817927" cy="6800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0583"/>
                <a:gridCol w="7707344"/>
              </a:tblGrid>
              <a:tr h="58260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FAB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thái học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005593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M0: </a:t>
                      </a:r>
                      <a:r>
                        <a:rPr lang="en-U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Tế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bào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tủy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chưa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biệt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hóa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hoặc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biệt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hóa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rất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ít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Tế bào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non chưa biệt hóa, không có hạt đặc hiệu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6312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M1: Nguyên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tủy bào biệt hóa ít ( &lt;10%)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Hạt đặc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hiệu, thể Auer xuất hiện trên một số ít tế bào non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631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M2: </a:t>
                      </a:r>
                      <a:r>
                        <a:rPr lang="en-U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Nguyên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tủy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bào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biệt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hóa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&gt; 10%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Hạt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đặc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thể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Auer &gt;30%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tế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bào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non</a:t>
                      </a:r>
                    </a:p>
                    <a:p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6312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M3: Tiền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tủy bào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tủy bào tăng hạt đặc hiệu và thể Auer</a:t>
                      </a:r>
                    </a:p>
                    <a:p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631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M4: </a:t>
                      </a:r>
                      <a:r>
                        <a:rPr lang="en-U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tủy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mono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 hợp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dòng tủy và Mono. Tỉ lệ nguyên bào Mono và tiền mono &gt;= 20%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69926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M5: Dòng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mono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M5A: Nguyên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bào Mono kém biệt hóa</a:t>
                      </a:r>
                    </a:p>
                    <a:p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M5B: Nguyên bào Mono biệt hóa</a:t>
                      </a:r>
                    </a:p>
                    <a:p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 thuộc dòng Mono &gt; 80% TB Tủy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6312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M6: Dòng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hồng cầu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 thuộc</a:t>
                      </a:r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dòng hồng cấu &gt; 50% Tb tủy</a:t>
                      </a:r>
                    </a:p>
                    <a:p>
                      <a:r>
                        <a:rPr lang="en-US" sz="2000" baseline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Loạn sinh dòng hồng cầu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631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M7: </a:t>
                      </a:r>
                      <a:r>
                        <a:rPr lang="en-U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mẫu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tiểu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Nguyên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mẫu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tiểu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30%</a:t>
                      </a:r>
                    </a:p>
                    <a:p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Xơ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tủy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85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9" y="1496719"/>
            <a:ext cx="10498847" cy="403080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Nhuộm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BCCDT: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6433" y="5791370"/>
            <a:ext cx="39975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>
                <a:solidFill>
                  <a:srgbClr val="222222"/>
                </a:solidFill>
                <a:latin typeface="arial" panose="020B0604020202020204" pitchFamily="34" charset="0"/>
              </a:rPr>
              <a:t>PAS</a:t>
            </a:r>
            <a:r>
              <a:rPr lang="en-US" sz="2200" i="1" dirty="0">
                <a:solidFill>
                  <a:srgbClr val="222222"/>
                </a:solidFill>
                <a:latin typeface="arial" panose="020B0604020202020204" pitchFamily="34" charset="0"/>
              </a:rPr>
              <a:t> - The periodic acid Schiff 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10485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99" y="118387"/>
            <a:ext cx="4206240" cy="2807208"/>
          </a:xfrm>
        </p:spPr>
      </p:pic>
      <p:sp>
        <p:nvSpPr>
          <p:cNvPr id="9" name="TextBox 8"/>
          <p:cNvSpPr txBox="1"/>
          <p:nvPr/>
        </p:nvSpPr>
        <p:spPr>
          <a:xfrm>
            <a:off x="2590800" y="2895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0617"/>
            <a:ext cx="4876800" cy="28796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1400" y="2895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48062"/>
            <a:ext cx="4825526" cy="29834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1400" y="64008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M3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58" y="3348062"/>
            <a:ext cx="4088642" cy="29834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38400" y="6400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90533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5022"/>
            <a:ext cx="4495800" cy="32515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434340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3429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3276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1524001" y="3816449"/>
            <a:ext cx="4419600" cy="26605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8400" y="65532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719996"/>
            <a:ext cx="4343400" cy="28955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0" y="6553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M7</a:t>
            </a:r>
          </a:p>
        </p:txBody>
      </p:sp>
    </p:spTree>
    <p:extLst>
      <p:ext uri="{BB962C8B-B14F-4D97-AF65-F5344CB8AC3E}">
        <p14:creationId xmlns:p14="http://schemas.microsoft.com/office/powerpoint/2010/main" val="24675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11: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Có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cần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bổ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sung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thêm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xét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nghiệm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gì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để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chẩn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đoán</a:t>
            </a:r>
            <a:r>
              <a:rPr lang="en-US" sz="3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xác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định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nhóm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tiên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lượng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không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vi-VN" sz="3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sung: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88938" y="1260748"/>
            <a:ext cx="9095934" cy="4128669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miễn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NST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FISH, PCR,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463483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(7)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57037" y="347066"/>
            <a:ext cx="453842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miễn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7415" y="4064000"/>
            <a:ext cx="1026621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CD117 (80%), CD45 inter, CD34(65%), CD13 (93%), CD33 (93%), CD38+, CD14 (-), CD66c (-), CD35 (36%), CD11b (-), CD16 (-), CD71(-), CD3 (-), CD7 (-), CD10 (-), CD19 (-), HLA-DR (39%), MPO (81%.),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TdT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(-), cyCD79a (-), cyCD3 </a:t>
            </a:r>
            <a:r>
              <a:rPr lang="en-US" sz="2400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(-).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271422"/>
            <a:ext cx="10141524" cy="2580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9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12: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tích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kết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quả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dấu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ấn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miễn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dịch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cho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biết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chẩn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đoán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phù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hợp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vi-VN" sz="3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4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463483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(7)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57037" y="347066"/>
            <a:ext cx="453842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miễn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7415" y="3717640"/>
            <a:ext cx="10266218" cy="1175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100" i="1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CD117</a:t>
            </a:r>
            <a:r>
              <a:rPr lang="en-US" sz="21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(80%), CD45 inter, </a:t>
            </a:r>
            <a:r>
              <a:rPr lang="en-US" sz="2100" i="1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CD34</a:t>
            </a:r>
            <a:r>
              <a:rPr lang="en-US" sz="21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(65%), </a:t>
            </a:r>
            <a:r>
              <a:rPr lang="en-US" sz="2100" i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CD13</a:t>
            </a:r>
            <a:r>
              <a:rPr lang="en-US" sz="21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(93%), </a:t>
            </a:r>
            <a:r>
              <a:rPr lang="en-US" sz="2100" i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CD33</a:t>
            </a:r>
            <a:r>
              <a:rPr lang="en-US" sz="21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(93%), CD38+, CD14 (-), CD66c (-), CD35 (36%), CD11b (-), CD16 (-), CD71(-), CD3 (-), CD7 (-), CD10 (-), CD19 (-), HLA-DR (39%), MPO (81%.), </a:t>
            </a:r>
            <a:r>
              <a:rPr lang="en-US" sz="21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TdT</a:t>
            </a:r>
            <a:r>
              <a:rPr lang="en-US" sz="21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(-), cyCD79a (-), cyCD3 </a:t>
            </a:r>
            <a:r>
              <a:rPr lang="en-US" sz="2100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(-).</a:t>
            </a:r>
            <a:endParaRPr lang="en-US" sz="2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105162"/>
            <a:ext cx="10141524" cy="25801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300066" y="4925617"/>
            <a:ext cx="6096000" cy="16230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Ghi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Quần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Myeloblast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# 80%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tủy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Chẩn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đoán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Bạch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tủy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M2</a:t>
            </a:r>
          </a:p>
        </p:txBody>
      </p:sp>
    </p:spTree>
    <p:extLst>
      <p:ext uri="{BB962C8B-B14F-4D97-AF65-F5344CB8AC3E}">
        <p14:creationId xmlns:p14="http://schemas.microsoft.com/office/powerpoint/2010/main" val="19018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(8)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29329" y="162922"/>
            <a:ext cx="52950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4358" y="999324"/>
            <a:ext cx="11697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NST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46,X,-Y,t(8;21)(q22;q22)[20]</a:t>
            </a:r>
            <a:endParaRPr lang="en-US" sz="2400" dirty="0">
              <a:effectLst/>
              <a:latin typeface="Arial" pitchFamily="34" charset="0"/>
              <a:ea typeface="Times New Roman" panose="02020603050405020304" pitchFamily="18" charset="0"/>
              <a:cs typeface="Arial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86" y="1658534"/>
            <a:ext cx="6544051" cy="4714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9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5750"/>
            <a:ext cx="11144250" cy="685800"/>
          </a:xfrm>
          <a:noFill/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CA LÂM SÀNG (1)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85725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1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HÀNH CHÍNH:</a:t>
            </a:r>
          </a:p>
          <a:p>
            <a:pPr marL="0" indent="0" algn="just">
              <a:lnSpc>
                <a:spcPct val="120000"/>
              </a:lnSpc>
              <a:buClr>
                <a:srgbClr val="0000FF"/>
              </a:buClr>
              <a:buNone/>
            </a:pP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Tên: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Nguyễn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Văn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</a:t>
            </a:r>
            <a:r>
              <a:rPr lang="vi-VN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                       45 tuổi</a:t>
            </a:r>
          </a:p>
          <a:p>
            <a:pPr marL="0" indent="0" algn="just">
              <a:lnSpc>
                <a:spcPct val="120000"/>
              </a:lnSpc>
              <a:buClr>
                <a:srgbClr val="0000FF"/>
              </a:buClr>
              <a:buNone/>
            </a:pP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Giới: Nam</a:t>
            </a:r>
          </a:p>
          <a:p>
            <a:pPr marL="0" indent="0" algn="just">
              <a:lnSpc>
                <a:spcPct val="120000"/>
              </a:lnSpc>
              <a:buClr>
                <a:srgbClr val="0000FF"/>
              </a:buClr>
              <a:buNone/>
            </a:pP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Nghề nghiệp: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Làm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vườn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 algn="just">
              <a:lnSpc>
                <a:spcPct val="120000"/>
              </a:lnSpc>
              <a:buClr>
                <a:srgbClr val="0000FF"/>
              </a:buClr>
              <a:buNone/>
            </a:pP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Địa chỉ: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Bến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Tre</a:t>
            </a:r>
            <a:endParaRPr lang="en-US" sz="3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lnSpc>
                <a:spcPct val="120000"/>
              </a:lnSpc>
              <a:buClr>
                <a:srgbClr val="0000FF"/>
              </a:buClr>
              <a:buNone/>
            </a:pP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Nhập viện: 03/05/2019</a:t>
            </a:r>
            <a:endParaRPr lang="en-US" sz="3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1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LÝ DO NHẬP VIỆN: </a:t>
            </a:r>
            <a:r>
              <a:rPr lang="en-US" sz="31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Xanh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xao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mệt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3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(8)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7656" y="263879"/>
            <a:ext cx="52950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4358" y="943904"/>
            <a:ext cx="11697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FISH: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85%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tế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bào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mang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chuyển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t(8;21)(q22;q22)</a:t>
            </a:r>
            <a:endParaRPr lang="en-US" sz="2400" dirty="0">
              <a:effectLst/>
              <a:latin typeface="Arial" pitchFamily="34" charset="0"/>
              <a:ea typeface="Times New Roman" panose="02020603050405020304" pitchFamily="18" charset="0"/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4" y="1468583"/>
            <a:ext cx="5070764" cy="289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24" y="3998338"/>
            <a:ext cx="6996545" cy="2544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9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(8)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18492" y="205181"/>
            <a:ext cx="52950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4358" y="943845"/>
            <a:ext cx="11697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itchFamily="34" charset="0"/>
              </a:rPr>
              <a:t>RT-PCR: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AML1/E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băng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395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bp.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CBFB/MYH11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PML/RARA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MLL/AF9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Arial" pitchFamily="34" charset="0"/>
              <a:ea typeface="Times New Roman" panose="02020603050405020304" pitchFamily="18" charset="0"/>
              <a:cs typeface="Arial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983" y="2839027"/>
            <a:ext cx="3492472" cy="3273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9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(8)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18492" y="205181"/>
            <a:ext cx="52950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4358" y="943845"/>
            <a:ext cx="11697236" cy="557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đột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gen 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c-KIT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đột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D816V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exon 17</a:t>
            </a:r>
            <a:endParaRPr lang="en-US" sz="2300" dirty="0">
              <a:effectLst/>
              <a:latin typeface="Arial" pitchFamily="34" charset="0"/>
              <a:ea typeface="Times New Roman" panose="02020603050405020304" pitchFamily="18" charset="0"/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6" y="2092037"/>
            <a:ext cx="8077200" cy="3643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01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12: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tích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kết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quả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sinh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học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tử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đưa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nhóm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tiên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lượng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này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vi-VN" sz="3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(8)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18492" y="205181"/>
            <a:ext cx="52950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430" y="1371932"/>
            <a:ext cx="9753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nhiễm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sắc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FISH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t(8;21)(q22;q22).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RT-PCR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gen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tổ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AML1/ETO do t(8;21)(q22;q22)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2584" y="4220674"/>
            <a:ext cx="84257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D816V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exon 17</a:t>
            </a:r>
            <a:endParaRPr lang="en-US" sz="2800" dirty="0">
              <a:latin typeface="Arial" pitchFamily="34" charset="0"/>
              <a:ea typeface="Times New Roman" panose="02020603050405020304" pitchFamily="18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84462" y="5419491"/>
            <a:ext cx="99742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4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4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thuộc</a:t>
            </a:r>
            <a:r>
              <a:rPr lang="en-US" sz="4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nhóm</a:t>
            </a:r>
            <a:r>
              <a:rPr lang="en-US" sz="4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tiên</a:t>
            </a:r>
            <a:r>
              <a:rPr lang="en-US" sz="40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lượng</a:t>
            </a:r>
            <a:r>
              <a:rPr lang="en-US" sz="40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nào</a:t>
            </a:r>
            <a:r>
              <a:rPr lang="en-US" sz="4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5" descr="729029-ta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9" y="914400"/>
            <a:ext cx="10127673" cy="589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0790" y="249866"/>
            <a:ext cx="11697236" cy="768439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15" y="1018304"/>
            <a:ext cx="10045176" cy="563187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0790" y="249866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8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88938" y="1260748"/>
            <a:ext cx="9095934" cy="4128669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2018: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endParaRPr lang="en-US" sz="3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endParaRPr lang="en-US" sz="3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2019: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endParaRPr lang="en-US" sz="3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2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13: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Hướng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điều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trị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này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vi-VN" sz="3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656" y="857380"/>
            <a:ext cx="184731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325" y="4840577"/>
            <a:ext cx="1736971" cy="17369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77685" y="1516215"/>
            <a:ext cx="9850582" cy="430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000"/>
              </a:spcAft>
              <a:buFontTx/>
              <a:buChar char="-"/>
            </a:pPr>
            <a:r>
              <a:rPr lang="de-DE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Truyền </a:t>
            </a:r>
            <a:r>
              <a:rPr lang="de-DE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Hồng cầu lắng duy trì Hb ≥ </a:t>
            </a:r>
            <a:r>
              <a:rPr lang="de-DE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8g/dl</a:t>
            </a: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de-DE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Truyền tiểu </a:t>
            </a:r>
            <a:r>
              <a:rPr lang="de-DE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 gạn tách duy trì PLT ≥ 20 G/L.</a:t>
            </a:r>
            <a:endParaRPr lang="en-US" sz="3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de-DE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Hóa </a:t>
            </a:r>
            <a:r>
              <a:rPr lang="de-DE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trị tấn công phác đồ </a:t>
            </a:r>
            <a:r>
              <a:rPr lang="de-DE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A7D3: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+ 7 ngày Cytarabine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+ 3 ngày Daunorubicin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2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1: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nguyên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gây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xanh</a:t>
            </a: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xao</a:t>
            </a: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mệt</a:t>
            </a: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có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thể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gặp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3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14: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này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có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cần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ghép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tủy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không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Khi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nào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thì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cần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ghép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tủy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Tại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sao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vi-VN" sz="3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ghép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656" y="857380"/>
            <a:ext cx="184731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7685" y="1516215"/>
            <a:ext cx="9850582" cy="209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000"/>
              </a:spcAft>
              <a:buFontTx/>
              <a:buChar char="-"/>
            </a:pPr>
            <a:r>
              <a:rPr lang="de-DE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 dõi đáp ứng bằng tủy đồ </a:t>
            </a: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dõi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tồn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thiểu</a:t>
            </a: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dấu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ấn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miễn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dịch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sinh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tử</a:t>
            </a:r>
            <a:endParaRPr lang="en-US" sz="3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6868" y="4093975"/>
            <a:ext cx="9704901" cy="1315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Bênh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ghép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tủy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lui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tái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5656" y="1030310"/>
            <a:ext cx="11534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  <a:tabLst>
                <a:tab pos="5943600" algn="r"/>
              </a:tabLst>
            </a:pPr>
            <a:endParaRPr lang="en-US" sz="2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656" y="857380"/>
            <a:ext cx="184731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endParaRPr lang="en-US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95149" y="694484"/>
            <a:ext cx="9235220" cy="48320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 err="1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4400" b="1" dirty="0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. BS. TRẦN QUỐC TUẤN</a:t>
            </a:r>
            <a:endParaRPr lang="en-US" sz="4400" b="1" dirty="0">
              <a:ln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b="1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Điện thoại: </a:t>
            </a:r>
            <a:r>
              <a:rPr lang="en-US" sz="4400" b="1" dirty="0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0913658271</a:t>
            </a:r>
            <a:endParaRPr lang="en-US" sz="4400" b="1" dirty="0">
              <a:ln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b="1" cap="none" spc="0" dirty="0">
                <a:ln/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4400" b="1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tstuan2010@yahoo.com</a:t>
            </a:r>
            <a:r>
              <a:rPr lang="en-US" sz="4400" b="1" dirty="0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4400" b="1" cap="none" spc="0" dirty="0" smtClean="0">
              <a:ln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b="1" dirty="0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PGS. TS. BS. PHAN THỊ XINH</a:t>
            </a:r>
          </a:p>
          <a:p>
            <a:pPr algn="ctr"/>
            <a:r>
              <a:rPr lang="en-US" sz="4400" b="1" dirty="0" err="1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4400" b="1" dirty="0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4400" b="1" dirty="0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: 0932728115</a:t>
            </a:r>
          </a:p>
          <a:p>
            <a:pPr algn="ctr"/>
            <a:r>
              <a:rPr lang="en-US" sz="4400" b="1" dirty="0" smtClean="0">
                <a:ln/>
                <a:latin typeface="Arial" panose="020B0604020202020204" pitchFamily="34" charset="0"/>
                <a:cs typeface="Arial" panose="020B0604020202020204" pitchFamily="34" charset="0"/>
              </a:rPr>
              <a:t>Email: bsphanthixinh@gmail.com</a:t>
            </a:r>
            <a:endParaRPr lang="en-US" sz="4400" b="1" cap="none" spc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76250"/>
            <a:ext cx="11144250" cy="685800"/>
          </a:xfrm>
          <a:noFill/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nguyên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gây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xanh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xao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mệt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1581150"/>
            <a:ext cx="9099550" cy="4667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Thiếu</a:t>
            </a: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máu</a:t>
            </a:r>
            <a:endParaRPr lang="vi-VN" sz="3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Huyết</a:t>
            </a: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áp</a:t>
            </a: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thấp</a:t>
            </a:r>
            <a:endParaRPr lang="en-US" sz="3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lý</a:t>
            </a:r>
            <a:r>
              <a:rPr lang="en-US" sz="3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tim</a:t>
            </a:r>
            <a:r>
              <a:rPr lang="en-US" sz="3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mạch</a:t>
            </a: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4572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suy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tim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rối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loạn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nhịp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tim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mạch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vành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vi-VN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ác </a:t>
            </a:r>
            <a:r>
              <a:rPr lang="vi-VN" sz="3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 lý về phổi, đường hô hấp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58" y="248992"/>
            <a:ext cx="11697236" cy="76843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LÂM SÀNG (2)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2758" y="1006700"/>
            <a:ext cx="10091058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BỆNH SỬ:</a:t>
            </a:r>
          </a:p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nay,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xao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chảy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răng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răng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càng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vi-VN" sz="3000" dirty="0">
                <a:latin typeface="Arial" panose="020B0604020202020204" pitchFamily="34" charset="0"/>
                <a:cs typeface="Arial" panose="020B0604020202020204" pitchFamily="34" charset="0"/>
              </a:rPr>
              <a:t> bệnh thỉnh thoảng sốt nhẹ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vã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mồ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hôi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về đêm và </a:t>
            </a:r>
            <a:r>
              <a:rPr lang="vi-VN" sz="3000" dirty="0">
                <a:latin typeface="Arial" panose="020B0604020202020204" pitchFamily="34" charset="0"/>
                <a:cs typeface="Arial" panose="020B0604020202020204" pitchFamily="34" charset="0"/>
              </a:rPr>
              <a:t>sụt cân 2 kg trong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22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85750"/>
            <a:ext cx="1114425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CÂU HỎI THẢO LUẬN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5638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200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CÂU HỎI 2:</a:t>
            </a:r>
          </a:p>
          <a:p>
            <a:pPr marL="0" indent="0" algn="just">
              <a:lnSpc>
                <a:spcPct val="170000"/>
              </a:lnSpc>
              <a:buClr>
                <a:srgbClr val="0000FF"/>
              </a:buClr>
              <a:buNone/>
            </a:pP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Nêu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triệu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chứng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lâm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bệnh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nhân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3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24E3-7DF3-4851-83BC-07938BF2A0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1379</TotalTime>
  <Words>3415</Words>
  <Application>Microsoft Office PowerPoint</Application>
  <PresentationFormat>Custom</PresentationFormat>
  <Paragraphs>539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Basis</vt:lpstr>
      <vt:lpstr>TRƯỜNG HỢP LÂM SÀNG  BỆNH BẠCH CẦU CẤP DÒNG TỦY (ACUTE MYELOID LEUKEMIA: Aml)</vt:lpstr>
      <vt:lpstr>MỤC TIÊU</vt:lpstr>
      <vt:lpstr>HƯỚNG DẪN CHUẨN BỊ</vt:lpstr>
      <vt:lpstr>HƯỚNG DẪN CHUẨN BỊ</vt:lpstr>
      <vt:lpstr>CA LÂM SÀNG (1)</vt:lpstr>
      <vt:lpstr>CÂU HỎI THẢO LUẬN</vt:lpstr>
      <vt:lpstr>Các nguyên nhân gây xanh xao và mệt</vt:lpstr>
      <vt:lpstr>CA LÂM SÀNG (2)</vt:lpstr>
      <vt:lpstr>CÂU HỎI THẢO LUẬN</vt:lpstr>
      <vt:lpstr>Các triệu chứng lâm sàng của bệnh nhân:</vt:lpstr>
      <vt:lpstr>CÂU HỎI THẢO LUẬN</vt:lpstr>
      <vt:lpstr>Các hội chứng của bệnh nhân</vt:lpstr>
      <vt:lpstr>Các hội chứng của bệnh nhân:</vt:lpstr>
      <vt:lpstr>Các nguyên nhân gây ra triệu chứng B:</vt:lpstr>
      <vt:lpstr>Cơ chế của triệu chứng B:</vt:lpstr>
      <vt:lpstr>CÂU HỎI THẢO LUẬN</vt:lpstr>
      <vt:lpstr>Hỏi thêm về bệnh sử và tiền căn</vt:lpstr>
      <vt:lpstr>CA LÂM SÀNG (3)</vt:lpstr>
      <vt:lpstr>PowerPoint Presentation</vt:lpstr>
      <vt:lpstr>PowerPoint Presentation</vt:lpstr>
      <vt:lpstr>PowerPoint Presentation</vt:lpstr>
      <vt:lpstr>CÂU HỎI THẢO LUẬN</vt:lpstr>
      <vt:lpstr>Các vấn đề cần lưu ý trên bệnh nhân </vt:lpstr>
      <vt:lpstr>CÂU HỎI THẢO LUẬN</vt:lpstr>
      <vt:lpstr>Các chẩn đoán có thể nghĩ đến trên BN này:</vt:lpstr>
      <vt:lpstr>CÂU HỎI THẢO LUẬN</vt:lpstr>
      <vt:lpstr>Các xét nghiệm giúp chẩn đoán xác định bệnh:</vt:lpstr>
      <vt:lpstr>CA LÂM SÀNG (4)</vt:lpstr>
      <vt:lpstr>CÂU HỎI THẢO LUẬN</vt:lpstr>
      <vt:lpstr>PowerPoint Presentation</vt:lpstr>
      <vt:lpstr>Phân tích KQ tổng phân tích tế bào máu:</vt:lpstr>
      <vt:lpstr>CA LÂM SÀNG (5)</vt:lpstr>
      <vt:lpstr>KẾT QUẢ PHẾT MÁU NGOẠI BIÊN</vt:lpstr>
      <vt:lpstr>CÂU HỎI THẢO LUẬN</vt:lpstr>
      <vt:lpstr>CA LÂM SÀNG (5)</vt:lpstr>
      <vt:lpstr>CA LÂM SÀNG (6)</vt:lpstr>
      <vt:lpstr>CÂU HỎI THẢO LUẬN</vt:lpstr>
      <vt:lpstr>Phân tích kết quả tủy đồ:</vt:lpstr>
      <vt:lpstr>Tiêu chuẩn chẩn đoán BCCDT:</vt:lpstr>
      <vt:lpstr>PowerPoint Presentation</vt:lpstr>
      <vt:lpstr>Nhuộm hóa tế bào trong BCCDT:</vt:lpstr>
      <vt:lpstr>PowerPoint Presentation</vt:lpstr>
      <vt:lpstr>PowerPoint Presentation</vt:lpstr>
      <vt:lpstr>CÂU HỎI THẢO LUẬN</vt:lpstr>
      <vt:lpstr>Các xét nghiệm cần bổ sung:</vt:lpstr>
      <vt:lpstr>CA LÂM SÀNG (7)</vt:lpstr>
      <vt:lpstr>CÂU HỎI THẢO LUẬN</vt:lpstr>
      <vt:lpstr>CA LÂM SÀNG (7)</vt:lpstr>
      <vt:lpstr>CA LÂM SÀNG (8)</vt:lpstr>
      <vt:lpstr>CA LÂM SÀNG (8)</vt:lpstr>
      <vt:lpstr>CA LÂM SÀNG (8)</vt:lpstr>
      <vt:lpstr>CA LÂM SÀNG (8)</vt:lpstr>
      <vt:lpstr>CÂU HỎI THẢO LUẬN</vt:lpstr>
      <vt:lpstr>CA LÂM SÀNG (8)</vt:lpstr>
      <vt:lpstr>Phân nhóm tiên lượng theo sinh học phân tử trước 2018:</vt:lpstr>
      <vt:lpstr>Phân nhóm tiên lượng theo sinh học phân tử 2019:</vt:lpstr>
      <vt:lpstr>Tiên lượng của bệnh nhân:</vt:lpstr>
      <vt:lpstr>CÂU HỎI THẢO LUẬN</vt:lpstr>
      <vt:lpstr>Hướng điều trị của bệnh nhân:</vt:lpstr>
      <vt:lpstr>CÂU HỎI THẢO LUẬN</vt:lpstr>
      <vt:lpstr>Vấn đề ghép tủy bệnh nhân: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HỢP LÂM SÀNG  BETA THALASSEMIA MAJOR (COOLEY)</dc:title>
  <dc:creator>ASUS</dc:creator>
  <cp:lastModifiedBy>Huyethoc</cp:lastModifiedBy>
  <cp:revision>208</cp:revision>
  <dcterms:created xsi:type="dcterms:W3CDTF">2017-11-13T13:49:47Z</dcterms:created>
  <dcterms:modified xsi:type="dcterms:W3CDTF">2019-09-17T08:04:50Z</dcterms:modified>
</cp:coreProperties>
</file>